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2"/>
  </p:notesMasterIdLst>
  <p:sldIdLst>
    <p:sldId id="256" r:id="rId4"/>
    <p:sldId id="310" r:id="rId5"/>
    <p:sldId id="259" r:id="rId6"/>
    <p:sldId id="339" r:id="rId7"/>
    <p:sldId id="346" r:id="rId8"/>
    <p:sldId id="344" r:id="rId9"/>
    <p:sldId id="365" r:id="rId10"/>
    <p:sldId id="337" r:id="rId11"/>
    <p:sldId id="364" r:id="rId12"/>
    <p:sldId id="385" r:id="rId13"/>
    <p:sldId id="372" r:id="rId14"/>
    <p:sldId id="350" r:id="rId15"/>
    <p:sldId id="262" r:id="rId16"/>
    <p:sldId id="366" r:id="rId17"/>
    <p:sldId id="375" r:id="rId18"/>
    <p:sldId id="367" r:id="rId19"/>
    <p:sldId id="368" r:id="rId20"/>
    <p:sldId id="369" r:id="rId21"/>
    <p:sldId id="370" r:id="rId22"/>
    <p:sldId id="371" r:id="rId23"/>
    <p:sldId id="373" r:id="rId24"/>
    <p:sldId id="374" r:id="rId25"/>
    <p:sldId id="267" r:id="rId26"/>
    <p:sldId id="360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272" r:id="rId35"/>
    <p:sldId id="338" r:id="rId36"/>
    <p:sldId id="386" r:id="rId37"/>
    <p:sldId id="362" r:id="rId38"/>
    <p:sldId id="384" r:id="rId39"/>
    <p:sldId id="363" r:id="rId40"/>
    <p:sldId id="276" r:id="rId41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나눔스퀘어 ExtraBold" panose="020B0600000101010101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52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104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56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207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759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311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863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414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8C"/>
    <a:srgbClr val="FEBCBA"/>
    <a:srgbClr val="BDDDF1"/>
    <a:srgbClr val="FC6460"/>
    <a:srgbClr val="9ACCEA"/>
    <a:srgbClr val="85B6FF"/>
    <a:srgbClr val="EBF3FF"/>
    <a:srgbClr val="0BB983"/>
    <a:srgbClr val="0BBD86"/>
    <a:srgbClr val="0BB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8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B2D88-0F61-43FD-AB21-9CC3CBACE64F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DADBF-0AE3-4985-811B-3F5C39162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84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36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86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3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3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3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2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7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2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2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0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7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6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3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76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89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1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99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1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20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70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7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34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62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41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66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57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0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72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9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38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62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8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13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3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0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6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2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2.wdp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76DE5DC-34D6-4093-847B-6654247897AF}"/>
              </a:ext>
            </a:extLst>
          </p:cNvPr>
          <p:cNvSpPr txBox="1"/>
          <p:nvPr/>
        </p:nvSpPr>
        <p:spPr>
          <a:xfrm>
            <a:off x="705544" y="1530652"/>
            <a:ext cx="3729804" cy="334994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아두이노와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텐서플로우를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 음성 인식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B8A27-FFEB-4BA1-B33C-C7D4D3675B5D}"/>
              </a:ext>
            </a:extLst>
          </p:cNvPr>
          <p:cNvSpPr txBox="1"/>
          <p:nvPr/>
        </p:nvSpPr>
        <p:spPr>
          <a:xfrm>
            <a:off x="705540" y="1950101"/>
            <a:ext cx="2325573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Industrial Application Of Computers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1CC29D-D856-49EC-85BB-ECF52F0058E3}"/>
              </a:ext>
            </a:extLst>
          </p:cNvPr>
          <p:cNvCxnSpPr>
            <a:cxnSpLocks/>
          </p:cNvCxnSpPr>
          <p:nvPr/>
        </p:nvCxnSpPr>
        <p:spPr>
          <a:xfrm>
            <a:off x="777547" y="1887452"/>
            <a:ext cx="36578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A1EE65-D1F5-4F55-B105-CA3DDFF1DB80}"/>
              </a:ext>
            </a:extLst>
          </p:cNvPr>
          <p:cNvSpPr txBox="1"/>
          <p:nvPr/>
        </p:nvSpPr>
        <p:spPr>
          <a:xfrm>
            <a:off x="702161" y="2102501"/>
            <a:ext cx="1267591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>
            <a:defPPr>
              <a:defRPr lang="ko-KR"/>
            </a:defPPr>
            <a:lvl1pPr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Final Presentation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69CD24-CAB0-44A6-9EA5-A38EBA12207B}"/>
              </a:ext>
            </a:extLst>
          </p:cNvPr>
          <p:cNvSpPr txBox="1"/>
          <p:nvPr/>
        </p:nvSpPr>
        <p:spPr>
          <a:xfrm>
            <a:off x="6300192" y="4150195"/>
            <a:ext cx="2304256" cy="365771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발표일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2018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지도교수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김성균 교수님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D5FB9-C697-4095-96A1-A1F012E58EA2}"/>
              </a:ext>
            </a:extLst>
          </p:cNvPr>
          <p:cNvSpPr txBox="1"/>
          <p:nvPr/>
        </p:nvSpPr>
        <p:spPr>
          <a:xfrm>
            <a:off x="6084168" y="4001230"/>
            <a:ext cx="2736304" cy="227272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201401210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강형원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97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4590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브레드보드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뷰</a:t>
            </a: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7215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2CBB44A-66AA-4931-B40F-5133EFE16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35135"/>
            <a:ext cx="5443791" cy="34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59043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Technology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90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683568" y="1584328"/>
            <a:ext cx="2126781" cy="276999"/>
            <a:chOff x="1187624" y="1584328"/>
            <a:chExt cx="2126781" cy="27699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4978583-3E7E-4A5C-8CAE-5F005FD91B56}"/>
                </a:ext>
              </a:extLst>
            </p:cNvPr>
            <p:cNvSpPr/>
            <p:nvPr/>
          </p:nvSpPr>
          <p:spPr>
            <a:xfrm>
              <a:off x="1187624" y="1614815"/>
              <a:ext cx="216024" cy="216024"/>
            </a:xfrm>
            <a:prstGeom prst="ellipse">
              <a:avLst/>
            </a:prstGeom>
            <a:solidFill>
              <a:srgbClr val="56B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479652-0357-492E-9561-0774DEAB691C}"/>
                </a:ext>
              </a:extLst>
            </p:cNvPr>
            <p:cNvSpPr txBox="1"/>
            <p:nvPr/>
          </p:nvSpPr>
          <p:spPr>
            <a:xfrm>
              <a:off x="1272777" y="1615105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4018" y="1584328"/>
              <a:ext cx="1880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Fourier transform (FFT)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52087" y="1584327"/>
            <a:ext cx="1223969" cy="276999"/>
            <a:chOff x="5292080" y="1584327"/>
            <a:chExt cx="1223969" cy="276999"/>
          </a:xfrm>
        </p:grpSpPr>
        <p:grpSp>
          <p:nvGrpSpPr>
            <p:cNvPr id="15" name="그룹 14"/>
            <p:cNvGrpSpPr/>
            <p:nvPr/>
          </p:nvGrpSpPr>
          <p:grpSpPr>
            <a:xfrm>
              <a:off x="5292080" y="1614815"/>
              <a:ext cx="216024" cy="216024"/>
              <a:chOff x="2987269" y="2028525"/>
              <a:chExt cx="216024" cy="21602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4038FFE-188A-4932-B547-133D6B4AE25A}"/>
                  </a:ext>
                </a:extLst>
              </p:cNvPr>
              <p:cNvSpPr/>
              <p:nvPr/>
            </p:nvSpPr>
            <p:spPr>
              <a:xfrm>
                <a:off x="2987269" y="2028525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99B102-1197-4105-B235-D7931A0933FA}"/>
                  </a:ext>
                </a:extLst>
              </p:cNvPr>
              <p:cNvSpPr txBox="1"/>
              <p:nvPr/>
            </p:nvSpPr>
            <p:spPr>
              <a:xfrm>
                <a:off x="3072422" y="2028815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534562" y="1584327"/>
              <a:ext cx="981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Tensorflow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50" name="Picture 2" descr="ìëì´ë¸ fft ì£¼íì ê³ì°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4" y="2402434"/>
            <a:ext cx="2598358" cy="149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9009" y="1840110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library:ArduinoFFT3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https://t1.daumcdn.net/cfile/tistory/99EEB34A5AF3E8B5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61625"/>
            <a:ext cx="3024336" cy="157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087895" y="1860481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 CNN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F08647-C2C1-49E8-8FB0-392182CFA6FA}"/>
              </a:ext>
            </a:extLst>
          </p:cNvPr>
          <p:cNvGrpSpPr/>
          <p:nvPr/>
        </p:nvGrpSpPr>
        <p:grpSpPr>
          <a:xfrm>
            <a:off x="6228184" y="1583545"/>
            <a:ext cx="849745" cy="276999"/>
            <a:chOff x="1859425" y="2440107"/>
            <a:chExt cx="849745" cy="276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C4557C-F6CE-4BE5-B2C5-8987DDF282B2}"/>
                </a:ext>
              </a:extLst>
            </p:cNvPr>
            <p:cNvSpPr txBox="1"/>
            <p:nvPr/>
          </p:nvSpPr>
          <p:spPr>
            <a:xfrm>
              <a:off x="2107402" y="2440107"/>
              <a:ext cx="601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Talkie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945AE7-2F4A-486F-8F0A-FABAF1721A28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966F00F-A4BF-426F-B5D9-3E145B0AACA9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48D350-6049-4A67-B232-9F6DB367F37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4AE5FB4-5742-4750-8A3A-ED56003B420B}"/>
              </a:ext>
            </a:extLst>
          </p:cNvPr>
          <p:cNvSpPr txBox="1"/>
          <p:nvPr/>
        </p:nvSpPr>
        <p:spPr>
          <a:xfrm>
            <a:off x="6300192" y="2624283"/>
            <a:ext cx="11047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voice data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Picture 4" descr="C:\Users\User\Desktop\강형원\피피티 참고\픽토그램\right-arrow.png">
            <a:extLst>
              <a:ext uri="{FF2B5EF4-FFF2-40B4-BE49-F238E27FC236}">
                <a16:creationId xmlns:a16="http://schemas.microsoft.com/office/drawing/2014/main" id="{25A63DFA-461C-47DC-9EF5-2BFA0CF0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41" y="2785865"/>
            <a:ext cx="323165" cy="32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6FB9AD-39A0-483B-B1AC-B1FFA531639F}"/>
              </a:ext>
            </a:extLst>
          </p:cNvPr>
          <p:cNvSpPr txBox="1"/>
          <p:nvPr/>
        </p:nvSpPr>
        <p:spPr>
          <a:xfrm>
            <a:off x="7539894" y="2896657"/>
            <a:ext cx="8627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2E537-B231-4AED-A0EC-AB9F821F6CAC}"/>
              </a:ext>
            </a:extLst>
          </p:cNvPr>
          <p:cNvSpPr txBox="1"/>
          <p:nvPr/>
        </p:nvSpPr>
        <p:spPr>
          <a:xfrm>
            <a:off x="6472560" y="1858246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library:talkie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27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59043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Technology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90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45" y="1799930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99592" y="1333036"/>
            <a:ext cx="1440160" cy="1440160"/>
            <a:chOff x="840475" y="2895552"/>
            <a:chExt cx="1440160" cy="1440160"/>
          </a:xfrm>
        </p:grpSpPr>
        <p:sp>
          <p:nvSpPr>
            <p:cNvPr id="7" name="타원 6"/>
            <p:cNvSpPr/>
            <p:nvPr/>
          </p:nvSpPr>
          <p:spPr>
            <a:xfrm>
              <a:off x="840475" y="2895552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User\Downloads\spea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43" y="3237148"/>
              <a:ext cx="774762" cy="774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Users\User\Downloads\양진이\microphon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905" y="3514079"/>
              <a:ext cx="394147" cy="394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3005709" y="1332262"/>
            <a:ext cx="1440160" cy="1440160"/>
            <a:chOff x="2280635" y="3291830"/>
            <a:chExt cx="1440160" cy="1440160"/>
          </a:xfrm>
        </p:grpSpPr>
        <p:sp>
          <p:nvSpPr>
            <p:cNvPr id="31" name="타원 30"/>
            <p:cNvSpPr/>
            <p:nvPr/>
          </p:nvSpPr>
          <p:spPr>
            <a:xfrm>
              <a:off x="2280635" y="3291830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475513" y="3651870"/>
              <a:ext cx="1050403" cy="921591"/>
              <a:chOff x="2513485" y="2008754"/>
              <a:chExt cx="1050403" cy="921591"/>
            </a:xfrm>
          </p:grpSpPr>
          <p:pic>
            <p:nvPicPr>
              <p:cNvPr id="25" name="Picture 2" descr="C:\Users\User\Desktop\arduinotit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178" y1="39286" x2="35178" y2="39286"/>
                            <a14:foregroundMark x1="67984" y1="39881" x2="67984" y2="39881"/>
                            <a14:foregroundMark x1="22530" y1="73810" x2="22530" y2="73810"/>
                            <a14:foregroundMark x1="28458" y1="72619" x2="28458" y2="72619"/>
                            <a14:foregroundMark x1="39526" y1="70238" x2="39526" y2="70238"/>
                            <a14:foregroundMark x1="47826" y1="71429" x2="47826" y2="71429"/>
                            <a14:foregroundMark x1="58498" y1="69643" x2="58498" y2="69643"/>
                            <a14:foregroundMark x1="67984" y1="72024" x2="67984" y2="72024"/>
                            <a14:foregroundMark x1="78261" y1="71429" x2="78261" y2="71429"/>
                            <a14:foregroundMark x1="83399" y1="17262" x2="83399" y2="172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3485" y="2008754"/>
                <a:ext cx="1050403" cy="697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826128" y="2668735"/>
                <a:ext cx="425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FFT</a:t>
                </a:r>
                <a:endPara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4" name="타원 33"/>
          <p:cNvSpPr/>
          <p:nvPr/>
        </p:nvSpPr>
        <p:spPr>
          <a:xfrm>
            <a:off x="899592" y="3265204"/>
            <a:ext cx="1440160" cy="14401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103882" y="3291830"/>
            <a:ext cx="1440160" cy="144016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51" y="1799930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380312" y="2306514"/>
            <a:ext cx="1440160" cy="1440160"/>
            <a:chOff x="1960202" y="3458542"/>
            <a:chExt cx="1440160" cy="1440160"/>
          </a:xfrm>
        </p:grpSpPr>
        <p:sp>
          <p:nvSpPr>
            <p:cNvPr id="35" name="타원 34"/>
            <p:cNvSpPr/>
            <p:nvPr/>
          </p:nvSpPr>
          <p:spPr>
            <a:xfrm>
              <a:off x="1960202" y="3458542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2" descr="C:\Users\User\Desktop\TensorFlowLogo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6075" y1="80899" x2="6075" y2="80899"/>
                          <a14:foregroundMark x1="17757" y1="85393" x2="17757" y2="85393"/>
                          <a14:foregroundMark x1="23364" y1="87640" x2="23364" y2="87640"/>
                          <a14:foregroundMark x1="36449" y1="84831" x2="36449" y2="84831"/>
                          <a14:foregroundMark x1="47664" y1="85955" x2="47664" y2="85955"/>
                          <a14:foregroundMark x1="56542" y1="85393" x2="56542" y2="85393"/>
                          <a14:foregroundMark x1="61215" y1="82584" x2="61215" y2="82584"/>
                          <a14:foregroundMark x1="67290" y1="80899" x2="67290" y2="80899"/>
                          <a14:foregroundMark x1="61215" y1="88202" x2="61215" y2="88202"/>
                          <a14:foregroundMark x1="71495" y1="88764" x2="71495" y2="88764"/>
                          <a14:foregroundMark x1="78505" y1="84831" x2="78505" y2="84831"/>
                          <a14:foregroundMark x1="78972" y1="97191" x2="78972" y2="97191"/>
                          <a14:foregroundMark x1="85047" y1="85393" x2="85047" y2="85393"/>
                          <a14:foregroundMark x1="87383" y1="95506" x2="87383" y2="95506"/>
                          <a14:foregroundMark x1="90654" y1="87079" x2="90654" y2="87079"/>
                          <a14:foregroundMark x1="94393" y1="95506" x2="94393" y2="95506"/>
                          <a14:foregroundMark x1="11682" y1="23034" x2="11682" y2="23034"/>
                          <a14:foregroundMark x1="13084" y1="32022" x2="13084" y2="32022"/>
                          <a14:foregroundMark x1="21963" y1="26404" x2="21963" y2="26404"/>
                          <a14:foregroundMark x1="24766" y1="61798" x2="24766" y2="61798"/>
                          <a14:foregroundMark x1="29439" y1="58989" x2="29439" y2="58989"/>
                          <a14:foregroundMark x1="28505" y1="22472" x2="28505" y2="22472"/>
                          <a14:foregroundMark x1="38318" y1="14607" x2="38318" y2="14607"/>
                          <a14:foregroundMark x1="36916" y1="5618" x2="36916" y2="5618"/>
                          <a14:foregroundMark x1="69159" y1="8427" x2="69159" y2="8427"/>
                          <a14:foregroundMark x1="89252" y1="20225" x2="89252" y2="20225"/>
                          <a14:foregroundMark x1="89720" y1="26404" x2="89720" y2="26404"/>
                          <a14:foregroundMark x1="75701" y1="19663" x2="75701" y2="19663"/>
                          <a14:foregroundMark x1="74766" y1="29213" x2="74766" y2="29213"/>
                          <a14:foregroundMark x1="82243" y1="32584" x2="82243" y2="32584"/>
                          <a14:foregroundMark x1="83645" y1="43258" x2="83645" y2="43258"/>
                          <a14:foregroundMark x1="76636" y1="39888" x2="76636" y2="39888"/>
                          <a14:foregroundMark x1="77570" y1="56180" x2="77570" y2="56180"/>
                          <a14:foregroundMark x1="69159" y1="51124" x2="69159" y2="51124"/>
                          <a14:foregroundMark x1="11215" y1="23034" x2="36916" y2="5618"/>
                          <a14:foregroundMark x1="36916" y1="6742" x2="37383" y2="13483"/>
                          <a14:foregroundMark x1="38318" y1="15169" x2="28972" y2="21348"/>
                          <a14:foregroundMark x1="22430" y1="26404" x2="12617" y2="32022"/>
                          <a14:foregroundMark x1="11215" y1="23596" x2="12150" y2="32022"/>
                          <a14:foregroundMark x1="22430" y1="27528" x2="24766" y2="59551"/>
                          <a14:foregroundMark x1="28972" y1="23596" x2="29439" y2="57865"/>
                          <a14:foregroundMark x1="24766" y1="60674" x2="28037" y2="57865"/>
                          <a14:foregroundMark x1="69159" y1="8427" x2="88318" y2="20225"/>
                          <a14:foregroundMark x1="88318" y1="20787" x2="89720" y2="25843"/>
                          <a14:foregroundMark x1="76168" y1="20787" x2="89252" y2="25281"/>
                          <a14:foregroundMark x1="76168" y1="20225" x2="75234" y2="28652"/>
                          <a14:foregroundMark x1="69159" y1="9551" x2="68692" y2="49438"/>
                          <a14:foregroundMark x1="74766" y1="29213" x2="81308" y2="31461"/>
                          <a14:foregroundMark x1="82243" y1="32022" x2="83178" y2="41573"/>
                          <a14:foregroundMark x1="77103" y1="41011" x2="83178" y2="42697"/>
                          <a14:foregroundMark x1="76168" y1="41011" x2="76168" y2="56180"/>
                          <a14:foregroundMark x1="69159" y1="52247" x2="76636" y2="56180"/>
                          <a14:foregroundMark x1="28505" y1="84831" x2="28505" y2="84831"/>
                          <a14:foregroundMark x1="60748" y1="92135" x2="60748" y2="92135"/>
                          <a14:foregroundMark x1="71495" y1="84270" x2="71495" y2="84270"/>
                          <a14:foregroundMark x1="71495" y1="96067" x2="71495" y2="96067"/>
                          <a14:foregroundMark x1="75234" y1="90449" x2="75234" y2="90449"/>
                          <a14:foregroundMark x1="96262" y1="86517" x2="96262" y2="86517"/>
                          <a14:backgroundMark x1="15888" y1="32584" x2="20093" y2="29213"/>
                          <a14:backgroundMark x1="21028" y1="29213" x2="21028" y2="41011"/>
                          <a14:backgroundMark x1="30841" y1="24719" x2="30841" y2="33146"/>
                          <a14:backgroundMark x1="30841" y1="45506" x2="30841" y2="56180"/>
                          <a14:backgroundMark x1="67757" y1="43820" x2="65888" y2="46629"/>
                          <a14:backgroundMark x1="77103" y1="43258" x2="76168" y2="61236"/>
                          <a14:backgroundMark x1="77570" y1="27528" x2="85047" y2="32022"/>
                          <a14:backgroundMark x1="77103" y1="23034" x2="76636" y2="26966"/>
                          <a14:backgroundMark x1="77103" y1="23596" x2="85981" y2="27528"/>
                          <a14:backgroundMark x1="69626" y1="6742" x2="92056" y2="21348"/>
                          <a14:backgroundMark x1="29907" y1="34270" x2="29907" y2="34270"/>
                          <a14:backgroundMark x1="14953" y1="88764" x2="14953" y2="88764"/>
                          <a14:backgroundMark x1="79439" y1="52247" x2="72430" y2="657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430" y="3808143"/>
              <a:ext cx="889704" cy="74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5093941" y="1341933"/>
            <a:ext cx="1440160" cy="1440160"/>
            <a:chOff x="1872084" y="3363838"/>
            <a:chExt cx="1440160" cy="1440160"/>
          </a:xfrm>
        </p:grpSpPr>
        <p:sp>
          <p:nvSpPr>
            <p:cNvPr id="37" name="타원 36"/>
            <p:cNvSpPr/>
            <p:nvPr/>
          </p:nvSpPr>
          <p:spPr>
            <a:xfrm>
              <a:off x="1872084" y="3363838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003296" y="3821542"/>
              <a:ext cx="1177736" cy="708603"/>
              <a:chOff x="3851921" y="2115176"/>
              <a:chExt cx="1177736" cy="708603"/>
            </a:xfrm>
          </p:grpSpPr>
          <p:pic>
            <p:nvPicPr>
              <p:cNvPr id="27" name="Picture 3" descr="C:\Users\User\Desktop\images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904" b="89041" l="6087" r="93043">
                            <a14:foregroundMark x1="20870" y1="39726" x2="20870" y2="39726"/>
                            <a14:foregroundMark x1="19130" y1="30137" x2="19130" y2="30137"/>
                            <a14:foregroundMark x1="34203" y1="42466" x2="34203" y2="42466"/>
                            <a14:foregroundMark x1="44348" y1="41781" x2="44348" y2="41781"/>
                            <a14:foregroundMark x1="54783" y1="36301" x2="54783" y2="36301"/>
                            <a14:foregroundMark x1="59420" y1="34247" x2="59420" y2="34247"/>
                            <a14:foregroundMark x1="69275" y1="40411" x2="69275" y2="40411"/>
                            <a14:foregroundMark x1="83768" y1="37671" x2="83768" y2="37671"/>
                            <a14:foregroundMark x1="20290" y1="50000" x2="20290" y2="50000"/>
                            <a14:foregroundMark x1="24638" y1="53425" x2="24638" y2="53425"/>
                            <a14:foregroundMark x1="10954" y1="45000" x2="10954" y2="45000"/>
                            <a14:backgroundMark x1="17391" y1="34247" x2="17391" y2="34247"/>
                            <a14:backgroundMark x1="15942" y1="28082" x2="15942" y2="28082"/>
                            <a14:backgroundMark x1="21159" y1="63699" x2="21159" y2="6369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1921" y="2115176"/>
                <a:ext cx="1177736" cy="498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187677" y="2569863"/>
                <a:ext cx="52610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serial</a:t>
                </a:r>
                <a:endPara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43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6637">
            <a:off x="6732240" y="1978263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3005708" y="3276478"/>
            <a:ext cx="1440160" cy="1440160"/>
            <a:chOff x="2280635" y="3291830"/>
            <a:chExt cx="1440160" cy="1440160"/>
          </a:xfrm>
        </p:grpSpPr>
        <p:sp>
          <p:nvSpPr>
            <p:cNvPr id="45" name="타원 44"/>
            <p:cNvSpPr/>
            <p:nvPr/>
          </p:nvSpPr>
          <p:spPr>
            <a:xfrm>
              <a:off x="2280635" y="3291830"/>
              <a:ext cx="1440160" cy="14401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2" descr="C:\Users\User\Desktop\arduinotitl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178" y1="39286" x2="35178" y2="39286"/>
                          <a14:foregroundMark x1="67984" y1="39881" x2="67984" y2="39881"/>
                          <a14:foregroundMark x1="22530" y1="73810" x2="22530" y2="73810"/>
                          <a14:foregroundMark x1="28458" y1="72619" x2="28458" y2="72619"/>
                          <a14:foregroundMark x1="39526" y1="70238" x2="39526" y2="70238"/>
                          <a14:foregroundMark x1="47826" y1="71429" x2="47826" y2="71429"/>
                          <a14:foregroundMark x1="58498" y1="69643" x2="58498" y2="69643"/>
                          <a14:foregroundMark x1="67984" y1="72024" x2="67984" y2="72024"/>
                          <a14:foregroundMark x1="78261" y1="71429" x2="78261" y2="71429"/>
                          <a14:foregroundMark x1="83399" y1="17262" x2="83399" y2="172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513" y="3651870"/>
              <a:ext cx="1050403" cy="69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28451" y="3744145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9645" y="3732871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User\Desktop\강형원\피피티 참고\픽토그램\right-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3363" flipH="1">
            <a:off x="6732240" y="3580363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ownloads\speak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69" y="3872487"/>
            <a:ext cx="537506" cy="5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ownloads\speaking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031165" flipH="1">
            <a:off x="1157096" y="3601565"/>
            <a:ext cx="410344" cy="82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ownloads\result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40" y="3594076"/>
            <a:ext cx="804962" cy="8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29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1857496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과정</a:t>
            </a:r>
            <a:endParaRPr lang="en-US" altLang="ko-KR" sz="2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3608" y="2576106"/>
            <a:ext cx="432048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1" y="2672650"/>
            <a:ext cx="265258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Method, Data,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Hard/Soft ware, Technology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75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085828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2153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3906519" cy="323165"/>
            <a:chOff x="1859425" y="1573567"/>
            <a:chExt cx="3906519" cy="3231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35702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마이크 모듈 이용 음성데이터 수집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49" y="2067694"/>
            <a:ext cx="2699225" cy="202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474" y="1621679"/>
            <a:ext cx="3096344" cy="297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86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085828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2153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C3A430-E84E-40C6-876B-4C277677ABA4}"/>
              </a:ext>
            </a:extLst>
          </p:cNvPr>
          <p:cNvGrpSpPr/>
          <p:nvPr/>
        </p:nvGrpSpPr>
        <p:grpSpPr>
          <a:xfrm>
            <a:off x="755576" y="1294914"/>
            <a:ext cx="3906519" cy="323165"/>
            <a:chOff x="1859425" y="1573567"/>
            <a:chExt cx="3906519" cy="3231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A1C83F-A79C-4D14-A5F4-20671163391C}"/>
                </a:ext>
              </a:extLst>
            </p:cNvPr>
            <p:cNvSpPr txBox="1"/>
            <p:nvPr/>
          </p:nvSpPr>
          <p:spPr>
            <a:xfrm>
              <a:off x="2195736" y="1573567"/>
              <a:ext cx="35702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마이크 모듈 이용 음성데이터 수집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674798B-5438-4738-AAED-EED04663215B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4978583-3E7E-4A5C-8CAE-5F005FD91B5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79652-0357-492E-9561-0774DEAB691C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14" name="Picture 2" descr="https://t1.daumcdn.net/cfile/tistory/2722E93658ED96CB2B">
            <a:extLst>
              <a:ext uri="{FF2B5EF4-FFF2-40B4-BE49-F238E27FC236}">
                <a16:creationId xmlns:a16="http://schemas.microsoft.com/office/drawing/2014/main" id="{453B7605-EB53-4CF4-806D-5885D48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75" y="1851670"/>
            <a:ext cx="2808312" cy="29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3B422-0FFE-4A5D-B5CD-AEEBBBE549F6}"/>
              </a:ext>
            </a:extLst>
          </p:cNvPr>
          <p:cNvSpPr txBox="1"/>
          <p:nvPr/>
        </p:nvSpPr>
        <p:spPr>
          <a:xfrm>
            <a:off x="4461938" y="3507854"/>
            <a:ext cx="2077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Index[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주파수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* 390Hz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4410B-C543-4608-B2EA-ADC0894680D6}"/>
              </a:ext>
            </a:extLst>
          </p:cNvPr>
          <p:cNvSpPr txBox="1"/>
          <p:nvPr/>
        </p:nvSpPr>
        <p:spPr>
          <a:xfrm>
            <a:off x="4427984" y="2211710"/>
            <a:ext cx="42450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 속도는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ADC Free running mode</a:t>
            </a:r>
            <a:r>
              <a:rPr lang="ko-KR" altLang="en-US" sz="10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일때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대략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100kHz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FFT</a:t>
            </a:r>
            <a:r>
              <a:rPr lang="ko-KR" altLang="en-US" sz="10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하게되면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이론적으로 샘플링 속도의 반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50kHz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읽을 수 있다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FFT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샘플 개수는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128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대략 막대기 하나 </a:t>
            </a:r>
            <a:r>
              <a:rPr lang="ko-KR" altLang="en-US" sz="10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간격이 약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390Hz</a:t>
            </a:r>
            <a:endParaRPr lang="ko-KR" alt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34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1C0A25-221D-4F93-8F4F-A0BF89241C2C}"/>
              </a:ext>
            </a:extLst>
          </p:cNvPr>
          <p:cNvGrpSpPr/>
          <p:nvPr/>
        </p:nvGrpSpPr>
        <p:grpSpPr>
          <a:xfrm>
            <a:off x="755576" y="1298514"/>
            <a:ext cx="2055074" cy="323165"/>
            <a:chOff x="1859425" y="1995686"/>
            <a:chExt cx="2055074" cy="3231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E95014-26C7-473A-9DFE-390A905BF992}"/>
                </a:ext>
              </a:extLst>
            </p:cNvPr>
            <p:cNvSpPr txBox="1"/>
            <p:nvPr/>
          </p:nvSpPr>
          <p:spPr>
            <a:xfrm>
              <a:off x="2187744" y="1995686"/>
              <a:ext cx="17267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수정 및 확보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B988DD8-626D-47A1-B7A4-2D12C7498FEA}"/>
                </a:ext>
              </a:extLst>
            </p:cNvPr>
            <p:cNvGrpSpPr/>
            <p:nvPr/>
          </p:nvGrpSpPr>
          <p:grpSpPr>
            <a:xfrm>
              <a:off x="1859425" y="2049256"/>
              <a:ext cx="216024" cy="216024"/>
              <a:chOff x="2123728" y="892706"/>
              <a:chExt cx="216024" cy="21602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038FFE-188A-4932-B547-133D6B4AE25A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99B102-1197-4105-B235-D7931A0933FA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9662"/>
            <a:ext cx="2690918" cy="2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FB39F-4F11-42B5-9FAE-0CCBC3920A72}"/>
              </a:ext>
            </a:extLst>
          </p:cNvPr>
          <p:cNvGrpSpPr/>
          <p:nvPr/>
        </p:nvGrpSpPr>
        <p:grpSpPr>
          <a:xfrm>
            <a:off x="5076056" y="1298514"/>
            <a:ext cx="1601447" cy="323165"/>
            <a:chOff x="1859425" y="2417805"/>
            <a:chExt cx="1601447" cy="3231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C97A22-34B5-4FC9-887A-48EB291DB3A3}"/>
                </a:ext>
              </a:extLst>
            </p:cNvPr>
            <p:cNvSpPr txBox="1"/>
            <p:nvPr/>
          </p:nvSpPr>
          <p:spPr>
            <a:xfrm>
              <a:off x="2179752" y="2417805"/>
              <a:ext cx="12811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전처리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7476787-4837-4583-BF84-8B7A3790C14B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7B1C039-54AC-4C27-A99C-42740DA15424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DAF32F-A47F-47A8-BDBE-F322F33BCAA6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1779662"/>
            <a:ext cx="2016224" cy="250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2633A8-0BF1-4EDB-93C9-66E82E8B2C1A}"/>
              </a:ext>
            </a:extLst>
          </p:cNvPr>
          <p:cNvSpPr txBox="1"/>
          <p:nvPr/>
        </p:nvSpPr>
        <p:spPr>
          <a:xfrm>
            <a:off x="690199" y="483518"/>
            <a:ext cx="2085828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927CB1-4253-4829-A9F0-99725BB79387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2153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60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2919267" cy="323165"/>
            <a:chOff x="1859425" y="2839924"/>
            <a:chExt cx="2919267" cy="3231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260693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Tensorflow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학습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77A244F2-35D1-4241-8783-844AD5EF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995686"/>
            <a:ext cx="4536504" cy="216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7A8E83-9786-436E-881D-5D25DAF323FE}"/>
              </a:ext>
            </a:extLst>
          </p:cNvPr>
          <p:cNvSpPr txBox="1"/>
          <p:nvPr/>
        </p:nvSpPr>
        <p:spPr>
          <a:xfrm>
            <a:off x="690199" y="483518"/>
            <a:ext cx="2085828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Tensorflow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DD9C1C-DD1D-43E5-968F-94EC02D4AD9E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2153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8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13000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 파일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213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2566478" cy="276999"/>
            <a:chOff x="1859425" y="2839924"/>
            <a:chExt cx="2566478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22541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오디오 파일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(used Google TTS)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7693"/>
            <a:ext cx="1989213" cy="196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강형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4615" y="2441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0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13000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 파일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213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2943183" cy="276999"/>
            <a:chOff x="1859425" y="2839924"/>
            <a:chExt cx="2943183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2630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오디오 파일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(16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8000Hz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설정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1026" name="Picture 2" descr="audacityì ëí ì´ë¯¸ì§ ê²ìê²°ê³¼">
            <a:extLst>
              <a:ext uri="{FF2B5EF4-FFF2-40B4-BE49-F238E27FC236}">
                <a16:creationId xmlns:a16="http://schemas.microsoft.com/office/drawing/2014/main" id="{50E5C52B-8392-478F-A4CD-8DA782EF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91" y="2427734"/>
            <a:ext cx="1378336" cy="137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C66565-C7C3-4632-B205-FD31EE16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707654"/>
            <a:ext cx="4895321" cy="31348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0E480D-39B6-475B-B653-6EDEECD827B7}"/>
              </a:ext>
            </a:extLst>
          </p:cNvPr>
          <p:cNvSpPr txBox="1"/>
          <p:nvPr/>
        </p:nvSpPr>
        <p:spPr>
          <a:xfrm>
            <a:off x="899592" y="3806070"/>
            <a:ext cx="172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Audacity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이용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51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988" y="1455121"/>
            <a:ext cx="1022332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ontents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279199" y="1684077"/>
            <a:ext cx="0" cy="345942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6256339" y="164513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446845" y="2170270"/>
            <a:ext cx="62959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6845" y="2754662"/>
            <a:ext cx="1129733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과정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46845" y="3923445"/>
            <a:ext cx="62959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845" y="3339054"/>
            <a:ext cx="62959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82312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13000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 파일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213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2000618" cy="276999"/>
            <a:chOff x="1859425" y="2839924"/>
            <a:chExt cx="2000618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1688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오디오 파일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(gain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변환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050" name="Picture 2" descr="wavegainì ëí ì´ë¯¸ì§ ê²ìê²°ê³¼">
            <a:extLst>
              <a:ext uri="{FF2B5EF4-FFF2-40B4-BE49-F238E27FC236}">
                <a16:creationId xmlns:a16="http://schemas.microsoft.com/office/drawing/2014/main" id="{BFA47EAB-57E0-4C1F-BC53-7A8F7754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65" y="2036294"/>
            <a:ext cx="2993470" cy="24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CDD656-E7E5-451F-88C3-B92C2BDD0770}"/>
              </a:ext>
            </a:extLst>
          </p:cNvPr>
          <p:cNvSpPr txBox="1"/>
          <p:nvPr/>
        </p:nvSpPr>
        <p:spPr>
          <a:xfrm>
            <a:off x="1067911" y="1593297"/>
            <a:ext cx="1819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WaveGain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이용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66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13000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 파일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213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2241068" cy="276999"/>
            <a:chOff x="1859425" y="2839924"/>
            <a:chExt cx="2241068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19287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오디오 파일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(bit data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출력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DD656-E7E5-451F-88C3-B92C2BDD0770}"/>
              </a:ext>
            </a:extLst>
          </p:cNvPr>
          <p:cNvSpPr txBox="1"/>
          <p:nvPr/>
        </p:nvSpPr>
        <p:spPr>
          <a:xfrm>
            <a:off x="1067911" y="1593297"/>
            <a:ext cx="1699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FreeMat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이용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Txt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 저장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freematì ëí ì´ë¯¸ì§ ê²ìê²°ê³¼">
            <a:extLst>
              <a:ext uri="{FF2B5EF4-FFF2-40B4-BE49-F238E27FC236}">
                <a16:creationId xmlns:a16="http://schemas.microsoft.com/office/drawing/2014/main" id="{9F02F8BC-7470-4E3C-92AE-D45B22853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8" y="2571750"/>
            <a:ext cx="1714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93B754-CBD0-4841-A255-D9AEF644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06" y="1567818"/>
            <a:ext cx="6217897" cy="32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13000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 파일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2130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3234930" cy="276999"/>
            <a:chOff x="1859425" y="2839924"/>
            <a:chExt cx="323493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2922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오디오 파일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(bit data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byte data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변환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DD656-E7E5-451F-88C3-B92C2BDD0770}"/>
              </a:ext>
            </a:extLst>
          </p:cNvPr>
          <p:cNvSpPr txBox="1"/>
          <p:nvPr/>
        </p:nvSpPr>
        <p:spPr>
          <a:xfrm>
            <a:off x="1067911" y="1593297"/>
            <a:ext cx="1778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bits2byte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이용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5EA64-FB3D-47A0-A9EB-DE717E20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67" y="1901709"/>
            <a:ext cx="5495867" cy="29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7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712952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en-US" altLang="ko-KR" sz="2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0" y="2672650"/>
            <a:ext cx="1060804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45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915385" cy="276999"/>
            <a:chOff x="1859425" y="2839924"/>
            <a:chExt cx="915385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파이썬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60020E-3142-44E4-8FA5-6E1AC9FE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08" y="1419622"/>
            <a:ext cx="6948264" cy="34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915385" cy="276999"/>
            <a:chOff x="1859425" y="2839924"/>
            <a:chExt cx="915385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파이썬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2547B2F-648B-4956-A63D-B1717DB3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51670"/>
            <a:ext cx="7164288" cy="24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915385" cy="276999"/>
            <a:chOff x="1859425" y="2839924"/>
            <a:chExt cx="915385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파이썬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76FEE75-456F-4B8A-B371-1066F779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277044"/>
            <a:ext cx="6732240" cy="34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915385" cy="276999"/>
            <a:chOff x="1859425" y="2839924"/>
            <a:chExt cx="915385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파이썬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46DBEA-B992-4BBB-AB9F-ECA9B0E3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7694"/>
            <a:ext cx="7622625" cy="18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0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1054846" cy="276999"/>
            <a:chOff x="1859425" y="2839924"/>
            <a:chExt cx="105484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368D3A-C458-4B8E-B28D-F5AC720F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22" y="1059582"/>
            <a:ext cx="7284753" cy="36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1054846" cy="276999"/>
            <a:chOff x="1859425" y="2839924"/>
            <a:chExt cx="105484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915EB52-128B-464C-8E8D-0509703D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0" y="1993960"/>
            <a:ext cx="6727342" cy="16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5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712952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2592288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66667" y="2672650"/>
            <a:ext cx="943785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06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1054846" cy="276999"/>
            <a:chOff x="1859425" y="2839924"/>
            <a:chExt cx="105484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A46288A-5976-4663-AD64-FE81BC2D8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0"/>
          <a:stretch/>
        </p:blipFill>
        <p:spPr>
          <a:xfrm>
            <a:off x="1808955" y="1645610"/>
            <a:ext cx="4394810" cy="32198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DA713C-AB65-425E-A4A0-5761F749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94" y="3502368"/>
            <a:ext cx="2365988" cy="1363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0DA901-C043-4C59-AF5E-0D03235AC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" t="63132" r="50" b="-228"/>
          <a:stretch/>
        </p:blipFill>
        <p:spPr>
          <a:xfrm>
            <a:off x="6031518" y="1594369"/>
            <a:ext cx="4394810" cy="19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99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B2C34-DDB9-4709-A2F5-8CDA403D43A8}"/>
              </a:ext>
            </a:extLst>
          </p:cNvPr>
          <p:cNvGrpSpPr/>
          <p:nvPr/>
        </p:nvGrpSpPr>
        <p:grpSpPr>
          <a:xfrm>
            <a:off x="755576" y="1298514"/>
            <a:ext cx="1054846" cy="276999"/>
            <a:chOff x="1859425" y="2839924"/>
            <a:chExt cx="1054846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C891C-8656-4F00-974F-6C9C2A5643A1}"/>
                </a:ext>
              </a:extLst>
            </p:cNvPr>
            <p:cNvSpPr txBox="1"/>
            <p:nvPr/>
          </p:nvSpPr>
          <p:spPr>
            <a:xfrm>
              <a:off x="2171760" y="2839924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062CA5-A318-45B8-B411-1313F90D4267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181119F-2189-4D8C-8D27-0A56873962DB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17F89-80DB-4107-8CEA-66292FF9FDA4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870AE37-AAF5-4071-9432-67B123DA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490744"/>
            <a:ext cx="3095513" cy="4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5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712952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US" altLang="ko-KR" sz="23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5" y="2672650"/>
            <a:ext cx="1092864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아쉬웠던 점</a:t>
            </a:r>
          </a:p>
        </p:txBody>
      </p:sp>
    </p:spTree>
    <p:extLst>
      <p:ext uri="{BB962C8B-B14F-4D97-AF65-F5344CB8AC3E}">
        <p14:creationId xmlns:p14="http://schemas.microsoft.com/office/powerpoint/2010/main" val="64953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roduce_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404" y="1059582"/>
            <a:ext cx="5157192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6006C3-ADE3-4CF9-A4F5-7ECB5995AFEB}"/>
              </a:ext>
            </a:extLst>
          </p:cNvPr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BB0CC2-2D21-4C76-9C24-CFF062B4D390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roduce_0">
            <a:hlinkClick r:id="" action="ppaction://media"/>
            <a:extLst>
              <a:ext uri="{FF2B5EF4-FFF2-40B4-BE49-F238E27FC236}">
                <a16:creationId xmlns:a16="http://schemas.microsoft.com/office/drawing/2014/main" id="{FD376FF6-923D-45E2-B883-864DB5B69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0081" y="1347614"/>
            <a:ext cx="6223838" cy="35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879664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8796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12C3E2-7DA4-4A29-B7B5-C022A8E6A840}"/>
              </a:ext>
            </a:extLst>
          </p:cNvPr>
          <p:cNvGrpSpPr/>
          <p:nvPr/>
        </p:nvGrpSpPr>
        <p:grpSpPr>
          <a:xfrm>
            <a:off x="1445183" y="1607053"/>
            <a:ext cx="6253635" cy="2548873"/>
            <a:chOff x="1248769" y="1607053"/>
            <a:chExt cx="6253635" cy="2548873"/>
          </a:xfrm>
        </p:grpSpPr>
        <p:sp>
          <p:nvSpPr>
            <p:cNvPr id="9" name="TextBox 8"/>
            <p:cNvSpPr txBox="1"/>
            <p:nvPr/>
          </p:nvSpPr>
          <p:spPr>
            <a:xfrm>
              <a:off x="3012072" y="2053160"/>
              <a:ext cx="2727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Talkie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라이브러리를 이용한 음질이 좋지 않았다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6651" y="2517296"/>
              <a:ext cx="50978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 말 없을 경우를 인식해서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다시 한번 말씀해주세요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.”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라고 출력되게 했으면 좋았을 것 같다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48769" y="2981432"/>
              <a:ext cx="62536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LCD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출력도 하는 등 다른 기능들도 넣어보고 싶었는데  아날로그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충돌이나 메모리 부족으로 하지 못하였다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37070" y="3445568"/>
              <a:ext cx="50770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메모리 부족을 생각하고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micro </a:t>
              </a:r>
              <a:r>
                <a:rPr lang="en-US" altLang="ko-KR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sd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모듈까지 구매했는데 사용하는 법을 몰라서 쓰질 못하였다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...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2811" y="3909705"/>
              <a:ext cx="36455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생각보다 인식이 잘 되었고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직접 음성인식을 구현하여 뿌듯하였다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F352-6D59-437C-8A17-4DD50372AF00}"/>
                </a:ext>
              </a:extLst>
            </p:cNvPr>
            <p:cNvSpPr txBox="1"/>
            <p:nvPr/>
          </p:nvSpPr>
          <p:spPr>
            <a:xfrm>
              <a:off x="2949554" y="1607053"/>
              <a:ext cx="28520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좀 더 많은 사람으로 시도 하지 않은 것이  아쉬웠다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521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11370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1137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079164-2627-4D4B-9B04-F7D798D8C8E3}"/>
              </a:ext>
            </a:extLst>
          </p:cNvPr>
          <p:cNvSpPr txBox="1"/>
          <p:nvPr/>
        </p:nvSpPr>
        <p:spPr>
          <a:xfrm>
            <a:off x="395536" y="1419622"/>
            <a:ext cx="6174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푸리에 변환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(FFT)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활용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Geronimo.David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http://geronimob.tistory.com/27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30B5-E3A8-4C27-9767-3266A37BBD4E}"/>
              </a:ext>
            </a:extLst>
          </p:cNvPr>
          <p:cNvSpPr txBox="1"/>
          <p:nvPr/>
        </p:nvSpPr>
        <p:spPr>
          <a:xfrm>
            <a:off x="397346" y="1927737"/>
            <a:ext cx="8670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“Talkie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라이브러리를 사용한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음성 출력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아이엠어메이커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http://www.iamamaker.kr/ko/tutorials/arduino_voice_out/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959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58724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Thanks to...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1577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3605" y="3395709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김가연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5" y="1997342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정종우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5" y="1531220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전한별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3605" y="2463464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이전우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605" y="2929586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산업경영공학과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정기평</a:t>
            </a:r>
          </a:p>
        </p:txBody>
      </p:sp>
    </p:spTree>
    <p:extLst>
      <p:ext uri="{BB962C8B-B14F-4D97-AF65-F5344CB8AC3E}">
        <p14:creationId xmlns:p14="http://schemas.microsoft.com/office/powerpoint/2010/main" val="244301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8091" y="2077730"/>
            <a:ext cx="1617046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11370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1137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User\Desktop\20180727_0636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35646"/>
            <a:ext cx="547260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7ED58-A081-4A35-AA5B-5F18E236EF44}"/>
              </a:ext>
            </a:extLst>
          </p:cNvPr>
          <p:cNvSpPr txBox="1"/>
          <p:nvPr/>
        </p:nvSpPr>
        <p:spPr>
          <a:xfrm>
            <a:off x="5406290" y="4371950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Source) http://blog.cheil.com/33014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7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220541-68CD-401A-A0F9-1BA8FDABF96C}"/>
              </a:ext>
            </a:extLst>
          </p:cNvPr>
          <p:cNvGrpSpPr/>
          <p:nvPr/>
        </p:nvGrpSpPr>
        <p:grpSpPr>
          <a:xfrm>
            <a:off x="5195555" y="1246431"/>
            <a:ext cx="1664050" cy="1553454"/>
            <a:chOff x="5364088" y="1211177"/>
            <a:chExt cx="1664050" cy="15534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06E6A0C-A4BF-417B-B3DE-781CB644D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08" b="33260"/>
            <a:stretch/>
          </p:blipFill>
          <p:spPr>
            <a:xfrm flipH="1">
              <a:off x="5364088" y="1211177"/>
              <a:ext cx="1664050" cy="15534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D29F3-010B-42B2-91A0-3391F8CF834A}"/>
                </a:ext>
              </a:extLst>
            </p:cNvPr>
            <p:cNvSpPr txBox="1"/>
            <p:nvPr/>
          </p:nvSpPr>
          <p:spPr>
            <a:xfrm>
              <a:off x="5641072" y="1655342"/>
              <a:ext cx="12241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안녕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2AFCD5D-A961-4D88-B0AF-39D06B324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t="47258" r="47763" b="-1"/>
          <a:stretch/>
        </p:blipFill>
        <p:spPr>
          <a:xfrm>
            <a:off x="6419691" y="2432910"/>
            <a:ext cx="1224136" cy="12948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693774" y="1246431"/>
            <a:ext cx="1664050" cy="1553454"/>
            <a:chOff x="2693774" y="1246431"/>
            <a:chExt cx="1664050" cy="15534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BDCF96-372C-416F-AE60-FB645A437F7F}"/>
                </a:ext>
              </a:extLst>
            </p:cNvPr>
            <p:cNvGrpSpPr/>
            <p:nvPr/>
          </p:nvGrpSpPr>
          <p:grpSpPr>
            <a:xfrm>
              <a:off x="2693774" y="1246431"/>
              <a:ext cx="1664050" cy="1553454"/>
              <a:chOff x="3480081" y="1131590"/>
              <a:chExt cx="1664050" cy="155345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49767B9-AB5B-4B61-AC0B-5194A700F1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08" b="33260"/>
              <a:stretch/>
            </p:blipFill>
            <p:spPr>
              <a:xfrm>
                <a:off x="3480081" y="1131590"/>
                <a:ext cx="1664050" cy="155345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21DE8D-9FE2-4328-9E57-B5BD696928D0}"/>
                  </a:ext>
                </a:extLst>
              </p:cNvPr>
              <p:cNvSpPr txBox="1"/>
              <p:nvPr/>
            </p:nvSpPr>
            <p:spPr>
              <a:xfrm>
                <a:off x="3821440" y="1549631"/>
                <a:ext cx="8640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885553" y="1554927"/>
              <a:ext cx="1175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안녕하세요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강형원님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500173" y="2263554"/>
            <a:ext cx="1633515" cy="1633515"/>
            <a:chOff x="1865489" y="2067694"/>
            <a:chExt cx="1633515" cy="1633515"/>
          </a:xfrm>
        </p:grpSpPr>
        <p:pic>
          <p:nvPicPr>
            <p:cNvPr id="2050" name="Picture 2" descr="C:\Users\User\Downloads\smartphone (1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489" y="2067694"/>
              <a:ext cx="1633515" cy="1633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User\Downloads\smartphone (1)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9" t="23291" r="57747" b="68772"/>
            <a:stretch/>
          </p:blipFill>
          <p:spPr bwMode="auto">
            <a:xfrm>
              <a:off x="2391738" y="2406407"/>
              <a:ext cx="576063" cy="91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User\Downloads\양진이\microphone (1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695" y="2686583"/>
              <a:ext cx="394147" cy="394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5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CB9322E-3BF2-4C77-B413-1E7803E6DE6D}"/>
              </a:ext>
            </a:extLst>
          </p:cNvPr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9D337F-E1A3-4CA4-8CC7-07B0F26449CA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6456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79CDB6D-F080-4F7D-8ACE-C7F6EFBD608B}"/>
              </a:ext>
            </a:extLst>
          </p:cNvPr>
          <p:cNvGrpSpPr/>
          <p:nvPr/>
        </p:nvGrpSpPr>
        <p:grpSpPr>
          <a:xfrm>
            <a:off x="2987269" y="1456497"/>
            <a:ext cx="3906519" cy="323165"/>
            <a:chOff x="1859425" y="1573567"/>
            <a:chExt cx="3906519" cy="3231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DF7610-A9D6-41A6-9872-193B177B6C1C}"/>
                </a:ext>
              </a:extLst>
            </p:cNvPr>
            <p:cNvSpPr txBox="1"/>
            <p:nvPr/>
          </p:nvSpPr>
          <p:spPr>
            <a:xfrm>
              <a:off x="2195736" y="1573567"/>
              <a:ext cx="35702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마이크 모듈 이용 음성데이터 수집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008283A-8FF1-4DDD-A516-1084945275CE}"/>
                </a:ext>
              </a:extLst>
            </p:cNvPr>
            <p:cNvGrpSpPr/>
            <p:nvPr/>
          </p:nvGrpSpPr>
          <p:grpSpPr>
            <a:xfrm>
              <a:off x="1859425" y="1627137"/>
              <a:ext cx="216024" cy="216024"/>
              <a:chOff x="2123728" y="892706"/>
              <a:chExt cx="216024" cy="21602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41BE962-AFC8-42F9-BE77-AE2298CF5FA6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FD0649-BCEF-43F8-9902-C5DA803425BD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9DD0B01-C181-426B-AEF5-E3CF4AEE2421}"/>
              </a:ext>
            </a:extLst>
          </p:cNvPr>
          <p:cNvGrpSpPr/>
          <p:nvPr/>
        </p:nvGrpSpPr>
        <p:grpSpPr>
          <a:xfrm>
            <a:off x="2987269" y="1974955"/>
            <a:ext cx="2055074" cy="323165"/>
            <a:chOff x="1859425" y="1995686"/>
            <a:chExt cx="2055074" cy="3231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297775-7287-4A0F-9B49-639BE5631D67}"/>
                </a:ext>
              </a:extLst>
            </p:cNvPr>
            <p:cNvSpPr txBox="1"/>
            <p:nvPr/>
          </p:nvSpPr>
          <p:spPr>
            <a:xfrm>
              <a:off x="2187744" y="1995686"/>
              <a:ext cx="17267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수정 및 확보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5E57EF0-1185-4B42-8520-FBD367408AE4}"/>
                </a:ext>
              </a:extLst>
            </p:cNvPr>
            <p:cNvGrpSpPr/>
            <p:nvPr/>
          </p:nvGrpSpPr>
          <p:grpSpPr>
            <a:xfrm>
              <a:off x="1859425" y="2049256"/>
              <a:ext cx="216024" cy="216024"/>
              <a:chOff x="2123728" y="892706"/>
              <a:chExt cx="216024" cy="216024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ABB5CA2-E9B9-4D51-8A10-778FBE341672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4AA189-7316-4771-AC48-B54289339666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34A2473-E92C-40A8-A6C7-4FA344940323}"/>
              </a:ext>
            </a:extLst>
          </p:cNvPr>
          <p:cNvGrpSpPr/>
          <p:nvPr/>
        </p:nvGrpSpPr>
        <p:grpSpPr>
          <a:xfrm>
            <a:off x="2987269" y="2493413"/>
            <a:ext cx="1601447" cy="323165"/>
            <a:chOff x="1859425" y="2417805"/>
            <a:chExt cx="1601447" cy="3231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9F33A-EFFF-4290-BB1B-F76A3F809475}"/>
                </a:ext>
              </a:extLst>
            </p:cNvPr>
            <p:cNvSpPr txBox="1"/>
            <p:nvPr/>
          </p:nvSpPr>
          <p:spPr>
            <a:xfrm>
              <a:off x="2179752" y="2417805"/>
              <a:ext cx="12811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전처리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EC85EC8-E62C-4939-9F48-B846D01FC635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0483A44-712D-47AE-B054-34B2CBD9E694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212629-D415-4068-A9BC-FBC14BB9E969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81B7135-1492-4D3A-B07A-68B54D6297BF}"/>
              </a:ext>
            </a:extLst>
          </p:cNvPr>
          <p:cNvGrpSpPr/>
          <p:nvPr/>
        </p:nvGrpSpPr>
        <p:grpSpPr>
          <a:xfrm>
            <a:off x="2987269" y="3011871"/>
            <a:ext cx="2919267" cy="323165"/>
            <a:chOff x="1859425" y="2839924"/>
            <a:chExt cx="2919267" cy="3231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CFF906-E014-446D-B3FA-70D9EC4A2536}"/>
                </a:ext>
              </a:extLst>
            </p:cNvPr>
            <p:cNvSpPr txBox="1"/>
            <p:nvPr/>
          </p:nvSpPr>
          <p:spPr>
            <a:xfrm>
              <a:off x="2171760" y="2839924"/>
              <a:ext cx="260693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Tensorflow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학습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4DF8A72-AEB2-4E3C-A8EC-20BB221861AF}"/>
                </a:ext>
              </a:extLst>
            </p:cNvPr>
            <p:cNvGrpSpPr/>
            <p:nvPr/>
          </p:nvGrpSpPr>
          <p:grpSpPr>
            <a:xfrm>
              <a:off x="1859425" y="2893494"/>
              <a:ext cx="216024" cy="216024"/>
              <a:chOff x="2123728" y="892706"/>
              <a:chExt cx="216024" cy="21602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5F2C04F-94E0-4AFD-8CA2-B360F3C3B960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D582FD-05D9-4662-BE63-3E7ED869BA41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324D5F-6DFA-47CB-A732-59DC01AD692A}"/>
              </a:ext>
            </a:extLst>
          </p:cNvPr>
          <p:cNvGrpSpPr/>
          <p:nvPr/>
        </p:nvGrpSpPr>
        <p:grpSpPr>
          <a:xfrm>
            <a:off x="2987269" y="3530329"/>
            <a:ext cx="1236008" cy="323165"/>
            <a:chOff x="1859425" y="3262043"/>
            <a:chExt cx="1236008" cy="3231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328FB3-2FB7-4ECF-92E0-160256F6F2FC}"/>
                </a:ext>
              </a:extLst>
            </p:cNvPr>
            <p:cNvSpPr txBox="1"/>
            <p:nvPr/>
          </p:nvSpPr>
          <p:spPr>
            <a:xfrm>
              <a:off x="2163768" y="3262043"/>
              <a:ext cx="9316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인식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7C58BA6-B8E0-430C-8DAF-EC8AC6C39015}"/>
                </a:ext>
              </a:extLst>
            </p:cNvPr>
            <p:cNvGrpSpPr/>
            <p:nvPr/>
          </p:nvGrpSpPr>
          <p:grpSpPr>
            <a:xfrm>
              <a:off x="1859425" y="3315613"/>
              <a:ext cx="216024" cy="216024"/>
              <a:chOff x="2123728" y="892706"/>
              <a:chExt cx="216024" cy="216024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BC820018-FB1E-4CC3-977C-55310E37D433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AC1DA74-4670-4CF9-8D40-7040422A6ED3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0AE3C8C-37FF-48CD-A5AD-C44607821DA6}"/>
              </a:ext>
            </a:extLst>
          </p:cNvPr>
          <p:cNvGrpSpPr/>
          <p:nvPr/>
        </p:nvGrpSpPr>
        <p:grpSpPr>
          <a:xfrm>
            <a:off x="2987269" y="4048785"/>
            <a:ext cx="3294288" cy="323165"/>
            <a:chOff x="1859425" y="3684162"/>
            <a:chExt cx="3294288" cy="3231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20E3709-B963-48A9-ABE9-7AD14E731866}"/>
                </a:ext>
              </a:extLst>
            </p:cNvPr>
            <p:cNvSpPr txBox="1"/>
            <p:nvPr/>
          </p:nvSpPr>
          <p:spPr>
            <a:xfrm>
              <a:off x="2155776" y="3684162"/>
              <a:ext cx="299793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결과를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스피커 모듈로 출력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B9E0E7B-6CB0-4430-A448-AE78302F352D}"/>
                </a:ext>
              </a:extLst>
            </p:cNvPr>
            <p:cNvGrpSpPr/>
            <p:nvPr/>
          </p:nvGrpSpPr>
          <p:grpSpPr>
            <a:xfrm>
              <a:off x="1859425" y="3737732"/>
              <a:ext cx="216024" cy="216024"/>
              <a:chOff x="1859425" y="3737732"/>
              <a:chExt cx="216024" cy="21602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632D2F2-EAE3-44E9-A316-AEA0028B57C0}"/>
                  </a:ext>
                </a:extLst>
              </p:cNvPr>
              <p:cNvSpPr/>
              <p:nvPr/>
            </p:nvSpPr>
            <p:spPr>
              <a:xfrm>
                <a:off x="1859425" y="3737732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C3F5039-AED7-4118-A4C2-6FC9174CE3B1}"/>
                  </a:ext>
                </a:extLst>
              </p:cNvPr>
              <p:cNvSpPr txBox="1"/>
              <p:nvPr/>
            </p:nvSpPr>
            <p:spPr>
              <a:xfrm>
                <a:off x="1944578" y="3738022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057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User\Desktop\강형원\피피티 참고\179937-business-seo\179937-business-seo\png\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34" y="192367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53838-7DB8-4CDF-95AB-560815090960}"/>
              </a:ext>
            </a:extLst>
          </p:cNvPr>
          <p:cNvSpPr txBox="1"/>
          <p:nvPr/>
        </p:nvSpPr>
        <p:spPr>
          <a:xfrm>
            <a:off x="4355976" y="1973434"/>
            <a:ext cx="384913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음성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번 정도 녹음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개수를 늘리기 위하여 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높낮이 조정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84F474-212E-4F9F-8D11-F76E8E03AF5B}"/>
              </a:ext>
            </a:extLst>
          </p:cNvPr>
          <p:cNvGrpSpPr/>
          <p:nvPr/>
        </p:nvGrpSpPr>
        <p:grpSpPr>
          <a:xfrm>
            <a:off x="1956955" y="1682100"/>
            <a:ext cx="973991" cy="523220"/>
            <a:chOff x="1907740" y="1446044"/>
            <a:chExt cx="973991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9BB2A3-54DD-465C-BE74-8C62FC045A8C}"/>
                </a:ext>
              </a:extLst>
            </p:cNvPr>
            <p:cNvSpPr txBox="1"/>
            <p:nvPr/>
          </p:nvSpPr>
          <p:spPr>
            <a:xfrm>
              <a:off x="2006170" y="1446044"/>
              <a:ext cx="875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</a:t>
              </a:r>
              <a:r>
                <a:rPr lang="en-US" altLang="ko-KR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EC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126CBB1-2398-474E-B6A3-83862675927C}"/>
                </a:ext>
              </a:extLst>
            </p:cNvPr>
            <p:cNvSpPr/>
            <p:nvPr/>
          </p:nvSpPr>
          <p:spPr>
            <a:xfrm>
              <a:off x="1907740" y="1638948"/>
              <a:ext cx="98430" cy="984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47798CA9-4FAE-4851-8F31-30E3C875AFA9}"/>
              </a:ext>
            </a:extLst>
          </p:cNvPr>
          <p:cNvSpPr/>
          <p:nvPr/>
        </p:nvSpPr>
        <p:spPr>
          <a:xfrm>
            <a:off x="4315173" y="2104564"/>
            <a:ext cx="45720" cy="457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E7ACCA3-6D75-4104-B09F-2BA410BD0771}"/>
              </a:ext>
            </a:extLst>
          </p:cNvPr>
          <p:cNvSpPr/>
          <p:nvPr/>
        </p:nvSpPr>
        <p:spPr>
          <a:xfrm>
            <a:off x="4315173" y="2549628"/>
            <a:ext cx="45720" cy="457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CCD98D0-7DB7-4BBC-9364-D17A5661FA39}"/>
              </a:ext>
            </a:extLst>
          </p:cNvPr>
          <p:cNvSpPr/>
          <p:nvPr/>
        </p:nvSpPr>
        <p:spPr>
          <a:xfrm>
            <a:off x="4315173" y="3017070"/>
            <a:ext cx="45720" cy="457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0199" y="483518"/>
            <a:ext cx="879664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6E5942-D11C-4141-94AB-3C4FC6A5AE3B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8796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7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283353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Hardware &amp; Software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>
            <a:off x="690196" y="911506"/>
            <a:ext cx="28335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475656" y="1990053"/>
            <a:ext cx="2664296" cy="1830723"/>
            <a:chOff x="871032" y="1995686"/>
            <a:chExt cx="2664296" cy="1830723"/>
          </a:xfrm>
        </p:grpSpPr>
        <p:pic>
          <p:nvPicPr>
            <p:cNvPr id="3074" name="Picture 2" descr="C:\Users\User\Desktop\arduinotitl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546" y="2285474"/>
              <a:ext cx="1507268" cy="100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198290" y="3399878"/>
              <a:ext cx="2050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데이터 입력 및 결과 출력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871032" y="1995686"/>
              <a:ext cx="2664296" cy="183072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76056" y="1990053"/>
            <a:ext cx="2664296" cy="1830723"/>
            <a:chOff x="5076056" y="1995686"/>
            <a:chExt cx="2664296" cy="1830723"/>
          </a:xfrm>
        </p:grpSpPr>
        <p:pic>
          <p:nvPicPr>
            <p:cNvPr id="3075" name="Picture 3" descr="C:\Users\User\Desktop\imag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605" y="2285474"/>
              <a:ext cx="1451619" cy="61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User\Desktop\TensorFlow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671649"/>
              <a:ext cx="889704" cy="74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541621" y="3443080"/>
              <a:ext cx="1733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학습 및 음성 인식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47554" y="2749464"/>
              <a:ext cx="52129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and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076056" y="1995686"/>
              <a:ext cx="2664296" cy="183072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71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0199" y="483518"/>
            <a:ext cx="1177823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부품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6E5942-D11C-4141-94AB-3C4FC6A5AE3B}"/>
              </a:ext>
            </a:extLst>
          </p:cNvPr>
          <p:cNvCxnSpPr>
            <a:cxnSpLocks/>
          </p:cNvCxnSpPr>
          <p:nvPr/>
        </p:nvCxnSpPr>
        <p:spPr>
          <a:xfrm>
            <a:off x="690196" y="911506"/>
            <a:ext cx="11778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ëì´ë¸ ë§ì´í¬ ëª¨ë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2" y="2139701"/>
            <a:ext cx="1847529" cy="184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683568" y="1584328"/>
            <a:ext cx="2237645" cy="276999"/>
            <a:chOff x="1187624" y="1584328"/>
            <a:chExt cx="2237645" cy="27699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4978583-3E7E-4A5C-8CAE-5F005FD91B56}"/>
                </a:ext>
              </a:extLst>
            </p:cNvPr>
            <p:cNvSpPr/>
            <p:nvPr/>
          </p:nvSpPr>
          <p:spPr>
            <a:xfrm>
              <a:off x="1187624" y="1614815"/>
              <a:ext cx="216024" cy="216024"/>
            </a:xfrm>
            <a:prstGeom prst="ellipse">
              <a:avLst/>
            </a:prstGeom>
            <a:solidFill>
              <a:srgbClr val="56B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479652-0357-492E-9561-0774DEAB691C}"/>
                </a:ext>
              </a:extLst>
            </p:cNvPr>
            <p:cNvSpPr txBox="1"/>
            <p:nvPr/>
          </p:nvSpPr>
          <p:spPr>
            <a:xfrm>
              <a:off x="1272777" y="1615105"/>
              <a:ext cx="4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34018" y="1584328"/>
              <a:ext cx="1991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마이크 앰프 모듈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MAX4466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28" name="Picture 4" descr="ìëì´ë¸ lm386 ëì§í¸ ì°í ëª¨ë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19" y="2139699"/>
            <a:ext cx="1847529" cy="184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3275856" y="1584327"/>
            <a:ext cx="2576775" cy="276999"/>
            <a:chOff x="5292080" y="1584327"/>
            <a:chExt cx="2576775" cy="276999"/>
          </a:xfrm>
        </p:grpSpPr>
        <p:grpSp>
          <p:nvGrpSpPr>
            <p:cNvPr id="21" name="그룹 20"/>
            <p:cNvGrpSpPr/>
            <p:nvPr/>
          </p:nvGrpSpPr>
          <p:grpSpPr>
            <a:xfrm>
              <a:off x="5292080" y="1614815"/>
              <a:ext cx="216024" cy="216024"/>
              <a:chOff x="2987269" y="2028525"/>
              <a:chExt cx="216024" cy="21602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4038FFE-188A-4932-B547-133D6B4AE25A}"/>
                  </a:ext>
                </a:extLst>
              </p:cNvPr>
              <p:cNvSpPr/>
              <p:nvPr/>
            </p:nvSpPr>
            <p:spPr>
              <a:xfrm>
                <a:off x="2987269" y="2028525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99B102-1197-4105-B235-D7931A0933FA}"/>
                  </a:ext>
                </a:extLst>
              </p:cNvPr>
              <p:cNvSpPr txBox="1"/>
              <p:nvPr/>
            </p:nvSpPr>
            <p:spPr>
              <a:xfrm>
                <a:off x="3072422" y="2028815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534562" y="1584327"/>
              <a:ext cx="2334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디지털 앰프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LM386 (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스피커 포함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Picture 2" descr="ìëì´ë¸ íí¸ ì¤ìì¹ì ëí ì´ë¯¸ì§ ê²ìê²°ê³¼">
            <a:extLst>
              <a:ext uri="{FF2B5EF4-FFF2-40B4-BE49-F238E27FC236}">
                <a16:creationId xmlns:a16="http://schemas.microsoft.com/office/drawing/2014/main" id="{34A4E9BA-AA03-43F6-82BD-758FB67F7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480" r="9051" b="24801"/>
          <a:stretch/>
        </p:blipFill>
        <p:spPr bwMode="auto">
          <a:xfrm>
            <a:off x="6548511" y="2355726"/>
            <a:ext cx="818546" cy="7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ê´ë ¨ ì´ë¯¸ì§">
            <a:extLst>
              <a:ext uri="{FF2B5EF4-FFF2-40B4-BE49-F238E27FC236}">
                <a16:creationId xmlns:a16="http://schemas.microsoft.com/office/drawing/2014/main" id="{165F6873-7330-4D14-A4FE-2BB01A55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09" y="2571750"/>
            <a:ext cx="1153647" cy="76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ABBD654E-414A-4943-97FA-25B655416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1"/>
          <a:stretch/>
        </p:blipFill>
        <p:spPr bwMode="auto">
          <a:xfrm>
            <a:off x="6733930" y="3146090"/>
            <a:ext cx="1266254" cy="7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E48929-F4DD-40E3-9F80-EA9699409F37}"/>
              </a:ext>
            </a:extLst>
          </p:cNvPr>
          <p:cNvGrpSpPr/>
          <p:nvPr/>
        </p:nvGrpSpPr>
        <p:grpSpPr>
          <a:xfrm>
            <a:off x="6228184" y="1583545"/>
            <a:ext cx="2175108" cy="276999"/>
            <a:chOff x="1859425" y="2440107"/>
            <a:chExt cx="2175108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1EE386-0409-401C-A79B-BBCC624D6C9C}"/>
                </a:ext>
              </a:extLst>
            </p:cNvPr>
            <p:cNvSpPr txBox="1"/>
            <p:nvPr/>
          </p:nvSpPr>
          <p:spPr>
            <a:xfrm>
              <a:off x="2107402" y="2440107"/>
              <a:ext cx="1927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기타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스위치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LED,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저항 등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8ED6983-FE7C-440B-BD5A-8DB055E019AA}"/>
                </a:ext>
              </a:extLst>
            </p:cNvPr>
            <p:cNvGrpSpPr/>
            <p:nvPr/>
          </p:nvGrpSpPr>
          <p:grpSpPr>
            <a:xfrm>
              <a:off x="1859425" y="2471375"/>
              <a:ext cx="216024" cy="216024"/>
              <a:chOff x="2123728" y="892706"/>
              <a:chExt cx="216024" cy="216024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6B4EBB1-E49A-4F32-A139-68C313F42D2C}"/>
                  </a:ext>
                </a:extLst>
              </p:cNvPr>
              <p:cNvSpPr/>
              <p:nvPr/>
            </p:nvSpPr>
            <p:spPr>
              <a:xfrm>
                <a:off x="2123728" y="892706"/>
                <a:ext cx="216024" cy="216024"/>
              </a:xfrm>
              <a:prstGeom prst="ellipse">
                <a:avLst/>
              </a:prstGeom>
              <a:solidFill>
                <a:srgbClr val="56B4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FD4F58-0243-49C5-A81C-F145044F228D}"/>
                  </a:ext>
                </a:extLst>
              </p:cNvPr>
              <p:cNvSpPr txBox="1"/>
              <p:nvPr/>
            </p:nvSpPr>
            <p:spPr>
              <a:xfrm>
                <a:off x="2208881" y="892996"/>
                <a:ext cx="457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204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540</Words>
  <Application>Microsoft Office PowerPoint</Application>
  <PresentationFormat>화면 슬라이드 쇼(16:9)</PresentationFormat>
  <Paragraphs>169</Paragraphs>
  <Slides>38</Slides>
  <Notes>14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나눔스퀘어 ExtraBold</vt:lpstr>
      <vt:lpstr>나눔스퀘어 Bold</vt:lpstr>
      <vt:lpstr>맑은 고딕</vt:lpstr>
      <vt:lpstr>Arial</vt:lpstr>
      <vt:lpstr>나눔스퀘어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형원 강</cp:lastModifiedBy>
  <cp:revision>220</cp:revision>
  <dcterms:created xsi:type="dcterms:W3CDTF">2018-05-22T06:50:59Z</dcterms:created>
  <dcterms:modified xsi:type="dcterms:W3CDTF">2018-12-21T05:24:08Z</dcterms:modified>
</cp:coreProperties>
</file>